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5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45" r:id="rId4"/>
    <p:sldMasterId id="2147484102" r:id="rId5"/>
    <p:sldMasterId id="2147483945" r:id="rId6"/>
  </p:sldMasterIdLst>
  <p:notesMasterIdLst>
    <p:notesMasterId r:id="rId53"/>
  </p:notesMasterIdLst>
  <p:handoutMasterIdLst>
    <p:handoutMasterId r:id="rId54"/>
  </p:handoutMasterIdLst>
  <p:sldIdLst>
    <p:sldId id="930" r:id="rId7"/>
    <p:sldId id="931" r:id="rId8"/>
    <p:sldId id="932" r:id="rId9"/>
    <p:sldId id="933" r:id="rId10"/>
    <p:sldId id="791" r:id="rId11"/>
    <p:sldId id="938" r:id="rId12"/>
    <p:sldId id="939" r:id="rId13"/>
    <p:sldId id="967" r:id="rId14"/>
    <p:sldId id="918" r:id="rId15"/>
    <p:sldId id="940" r:id="rId16"/>
    <p:sldId id="941" r:id="rId17"/>
    <p:sldId id="942" r:id="rId18"/>
    <p:sldId id="943" r:id="rId19"/>
    <p:sldId id="944" r:id="rId20"/>
    <p:sldId id="945" r:id="rId21"/>
    <p:sldId id="968" r:id="rId22"/>
    <p:sldId id="922" r:id="rId23"/>
    <p:sldId id="946" r:id="rId24"/>
    <p:sldId id="947" r:id="rId25"/>
    <p:sldId id="948" r:id="rId26"/>
    <p:sldId id="949" r:id="rId27"/>
    <p:sldId id="950" r:id="rId28"/>
    <p:sldId id="969" r:id="rId29"/>
    <p:sldId id="924" r:id="rId30"/>
    <p:sldId id="951" r:id="rId31"/>
    <p:sldId id="952" r:id="rId32"/>
    <p:sldId id="953" r:id="rId33"/>
    <p:sldId id="954" r:id="rId34"/>
    <p:sldId id="958" r:id="rId35"/>
    <p:sldId id="959" r:id="rId36"/>
    <p:sldId id="960" r:id="rId37"/>
    <p:sldId id="961" r:id="rId38"/>
    <p:sldId id="962" r:id="rId39"/>
    <p:sldId id="963" r:id="rId40"/>
    <p:sldId id="970" r:id="rId41"/>
    <p:sldId id="956" r:id="rId42"/>
    <p:sldId id="964" r:id="rId43"/>
    <p:sldId id="965" r:id="rId44"/>
    <p:sldId id="966" r:id="rId45"/>
    <p:sldId id="971" r:id="rId46"/>
    <p:sldId id="934" r:id="rId47"/>
    <p:sldId id="935" r:id="rId48"/>
    <p:sldId id="936" r:id="rId49"/>
    <p:sldId id="937" r:id="rId50"/>
    <p:sldId id="884" r:id="rId51"/>
    <p:sldId id="885" r:id="rId52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EB3DD8-E937-4DF2-8296-96618390E6B6}" v="3" dt="2023-08-16T05:29:51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5" autoAdjust="0"/>
    <p:restoredTop sz="89277" autoAdjust="0"/>
  </p:normalViewPr>
  <p:slideViewPr>
    <p:cSldViewPr snapToGrid="0">
      <p:cViewPr varScale="1">
        <p:scale>
          <a:sx n="59" d="100"/>
          <a:sy n="59" d="100"/>
        </p:scale>
        <p:origin x="143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miah Amin" userId="5bed6727-455b-4027-94f3-9d22a8e4d867" providerId="ADAL" clId="{4C65C384-D06B-4AE6-B938-DB06C83C4E59}"/>
    <pc:docChg chg="delSld">
      <pc:chgData name="Salmiah Amin" userId="5bed6727-455b-4027-94f3-9d22a8e4d867" providerId="ADAL" clId="{4C65C384-D06B-4AE6-B938-DB06C83C4E59}" dt="2022-10-31T03:48:02.431" v="0" actId="47"/>
      <pc:docMkLst>
        <pc:docMk/>
      </pc:docMkLst>
      <pc:sldChg chg="del">
        <pc:chgData name="Salmiah Amin" userId="5bed6727-455b-4027-94f3-9d22a8e4d867" providerId="ADAL" clId="{4C65C384-D06B-4AE6-B938-DB06C83C4E59}" dt="2022-10-31T03:48:02.431" v="0" actId="47"/>
        <pc:sldMkLst>
          <pc:docMk/>
          <pc:sldMk cId="2610038960" sldId="955"/>
        </pc:sldMkLst>
      </pc:sldChg>
    </pc:docChg>
  </pc:docChgLst>
  <pc:docChgLst>
    <pc:chgData name="Salmiah Amin" userId="5bed6727-455b-4027-94f3-9d22a8e4d867" providerId="ADAL" clId="{E2FA8131-6916-49FC-B96B-3A769C1CDECE}"/>
    <pc:docChg chg="modSld">
      <pc:chgData name="Salmiah Amin" userId="5bed6727-455b-4027-94f3-9d22a8e4d867" providerId="ADAL" clId="{E2FA8131-6916-49FC-B96B-3A769C1CDECE}" dt="2023-02-03T00:42:57.434" v="3" actId="5793"/>
      <pc:docMkLst>
        <pc:docMk/>
      </pc:docMkLst>
      <pc:sldChg chg="modSp mod">
        <pc:chgData name="Salmiah Amin" userId="5bed6727-455b-4027-94f3-9d22a8e4d867" providerId="ADAL" clId="{E2FA8131-6916-49FC-B96B-3A769C1CDECE}" dt="2023-02-03T00:42:57.434" v="3" actId="5793"/>
        <pc:sldMkLst>
          <pc:docMk/>
          <pc:sldMk cId="1775295952" sldId="933"/>
        </pc:sldMkLst>
        <pc:spChg chg="mod">
          <ac:chgData name="Salmiah Amin" userId="5bed6727-455b-4027-94f3-9d22a8e4d867" providerId="ADAL" clId="{E2FA8131-6916-49FC-B96B-3A769C1CDECE}" dt="2023-02-03T00:42:57.434" v="3" actId="5793"/>
          <ac:spMkLst>
            <pc:docMk/>
            <pc:sldMk cId="1775295952" sldId="933"/>
            <ac:spMk id="3" creationId="{00000000-0000-0000-0000-000000000000}"/>
          </ac:spMkLst>
        </pc:spChg>
      </pc:sldChg>
    </pc:docChg>
  </pc:docChgLst>
  <pc:docChgLst>
    <pc:chgData name="Salmiah Amin" userId="5bed6727-455b-4027-94f3-9d22a8e4d867" providerId="ADAL" clId="{64EB3DD8-E937-4DF2-8296-96618390E6B6}"/>
    <pc:docChg chg="custSel modSld modMainMaster">
      <pc:chgData name="Salmiah Amin" userId="5bed6727-455b-4027-94f3-9d22a8e4d867" providerId="ADAL" clId="{64EB3DD8-E937-4DF2-8296-96618390E6B6}" dt="2023-08-16T05:30:03.247" v="66" actId="20577"/>
      <pc:docMkLst>
        <pc:docMk/>
      </pc:docMkLst>
      <pc:sldChg chg="addSp delSp modSp mod">
        <pc:chgData name="Salmiah Amin" userId="5bed6727-455b-4027-94f3-9d22a8e4d867" providerId="ADAL" clId="{64EB3DD8-E937-4DF2-8296-96618390E6B6}" dt="2023-08-16T05:30:03.247" v="66" actId="20577"/>
        <pc:sldMkLst>
          <pc:docMk/>
          <pc:sldMk cId="851496477" sldId="930"/>
        </pc:sldMkLst>
        <pc:spChg chg="add mod">
          <ac:chgData name="Salmiah Amin" userId="5bed6727-455b-4027-94f3-9d22a8e4d867" providerId="ADAL" clId="{64EB3DD8-E937-4DF2-8296-96618390E6B6}" dt="2023-08-16T05:30:03.247" v="66" actId="20577"/>
          <ac:spMkLst>
            <pc:docMk/>
            <pc:sldMk cId="851496477" sldId="930"/>
            <ac:spMk id="3" creationId="{976E4922-CAEA-9411-84FC-0B3FD2D6AD6E}"/>
          </ac:spMkLst>
        </pc:spChg>
        <pc:picChg chg="del">
          <ac:chgData name="Salmiah Amin" userId="5bed6727-455b-4027-94f3-9d22a8e4d867" providerId="ADAL" clId="{64EB3DD8-E937-4DF2-8296-96618390E6B6}" dt="2023-08-16T05:29:38.498" v="33" actId="478"/>
          <ac:picMkLst>
            <pc:docMk/>
            <pc:sldMk cId="851496477" sldId="930"/>
            <ac:picMk id="2" creationId="{00000000-0000-0000-0000-000000000000}"/>
          </ac:picMkLst>
        </pc:picChg>
      </pc:sldChg>
      <pc:sldChg chg="modSp">
        <pc:chgData name="Salmiah Amin" userId="5bed6727-455b-4027-94f3-9d22a8e4d867" providerId="ADAL" clId="{64EB3DD8-E937-4DF2-8296-96618390E6B6}" dt="2023-08-16T05:29:05.092" v="0"/>
        <pc:sldMkLst>
          <pc:docMk/>
          <pc:sldMk cId="2572391492" sldId="932"/>
        </pc:sldMkLst>
        <pc:spChg chg="mod">
          <ac:chgData name="Salmiah Amin" userId="5bed6727-455b-4027-94f3-9d22a8e4d867" providerId="ADAL" clId="{64EB3DD8-E937-4DF2-8296-96618390E6B6}" dt="2023-08-16T05:29:05.092" v="0"/>
          <ac:spMkLst>
            <pc:docMk/>
            <pc:sldMk cId="2572391492" sldId="932"/>
            <ac:spMk id="3" creationId="{00000000-0000-0000-0000-000000000000}"/>
          </ac:spMkLst>
        </pc:spChg>
      </pc:sldChg>
      <pc:sldChg chg="modSp">
        <pc:chgData name="Salmiah Amin" userId="5bed6727-455b-4027-94f3-9d22a8e4d867" providerId="ADAL" clId="{64EB3DD8-E937-4DF2-8296-96618390E6B6}" dt="2023-08-16T05:29:05.092" v="0"/>
        <pc:sldMkLst>
          <pc:docMk/>
          <pc:sldMk cId="1775295952" sldId="933"/>
        </pc:sldMkLst>
        <pc:spChg chg="mod">
          <ac:chgData name="Salmiah Amin" userId="5bed6727-455b-4027-94f3-9d22a8e4d867" providerId="ADAL" clId="{64EB3DD8-E937-4DF2-8296-96618390E6B6}" dt="2023-08-16T05:29:05.092" v="0"/>
          <ac:spMkLst>
            <pc:docMk/>
            <pc:sldMk cId="1775295952" sldId="933"/>
            <ac:spMk id="2" creationId="{00000000-0000-0000-0000-000000000000}"/>
          </ac:spMkLst>
        </pc:spChg>
        <pc:spChg chg="mod">
          <ac:chgData name="Salmiah Amin" userId="5bed6727-455b-4027-94f3-9d22a8e4d867" providerId="ADAL" clId="{64EB3DD8-E937-4DF2-8296-96618390E6B6}" dt="2023-08-16T05:29:05.092" v="0"/>
          <ac:spMkLst>
            <pc:docMk/>
            <pc:sldMk cId="1775295952" sldId="933"/>
            <ac:spMk id="3" creationId="{00000000-0000-0000-0000-000000000000}"/>
          </ac:spMkLst>
        </pc:spChg>
      </pc:sldChg>
      <pc:sldMasterChg chg="modSp mod">
        <pc:chgData name="Salmiah Amin" userId="5bed6727-455b-4027-94f3-9d22a8e4d867" providerId="ADAL" clId="{64EB3DD8-E937-4DF2-8296-96618390E6B6}" dt="2023-08-16T05:29:27.308" v="32" actId="20577"/>
        <pc:sldMasterMkLst>
          <pc:docMk/>
          <pc:sldMasterMk cId="68890666" sldId="2147484059"/>
        </pc:sldMasterMkLst>
        <pc:spChg chg="mod">
          <ac:chgData name="Salmiah Amin" userId="5bed6727-455b-4027-94f3-9d22a8e4d867" providerId="ADAL" clId="{64EB3DD8-E937-4DF2-8296-96618390E6B6}" dt="2023-08-16T05:29:27.308" v="32" actId="20577"/>
          <ac:spMkLst>
            <pc:docMk/>
            <pc:sldMasterMk cId="68890666" sldId="2147484059"/>
            <ac:spMk id="8" creationId="{9EBD054F-4D2B-C683-DC2F-88927DD0A10B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CE0E46-7F05-B940-8356-5580BE265E4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4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4.2.3 –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243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4.2.4 – Signaling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4.2.5 –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0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4.2.6 – Bandwidth Terminology</a:t>
            </a:r>
          </a:p>
          <a:p>
            <a:r>
              <a:rPr lang="en-US" dirty="0"/>
              <a:t>4.2.7 Check Your Understanding – Physical Layer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03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321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4:</a:t>
            </a:r>
            <a:r>
              <a:rPr lang="en-US" sz="1300" b="0" baseline="0" dirty="0"/>
              <a:t> Network Access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665651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4.3.1 – Characteristics of Copper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22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4.3.2 – Types of Copper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97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4.3.3 – Unshielded Twisted Pair (UTP)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78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4.3.4 – Shielded Twisted Pair (STP)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3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65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4.3.5 – Coaxial Cable</a:t>
            </a:r>
          </a:p>
          <a:p>
            <a:r>
              <a:rPr lang="en-US" dirty="0"/>
              <a:t>4.3.6 Check Your Understanding – Copper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82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625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4:</a:t>
            </a:r>
            <a:r>
              <a:rPr lang="en-US" sz="1300" b="0" baseline="0" dirty="0"/>
              <a:t> Media Access Control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717566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4.4.1 – Properties of UTP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42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4.4.2 - UTP Cabling Standards and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71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4.4.2 – UTP Cabling Standards and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45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4.4.3 – Straight-through and Crossover UTP Cables</a:t>
            </a:r>
          </a:p>
          <a:p>
            <a:r>
              <a:rPr lang="en-US" dirty="0"/>
              <a:t>4.4.4 – Activity – Cable Pinouts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82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4.5.1 – Properties of Fiber-Optic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28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4.5.2 – Types of Fiber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19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4.5.3 – Fiber-Optic Cabling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5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4:</a:t>
            </a:r>
            <a:r>
              <a:rPr lang="en-US" sz="1300" b="0" baseline="0" dirty="0"/>
              <a:t> Network Access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4.5.4 – Fiber-Optic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25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4.5.5  - Fiber Patch 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94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4.5.6 – Fiber versus Copper</a:t>
            </a:r>
          </a:p>
          <a:p>
            <a:r>
              <a:rPr lang="en-US" dirty="0"/>
              <a:t>4.5.7 – Check Your Understanding – Fiber-Optic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121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84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4:</a:t>
            </a:r>
            <a:r>
              <a:rPr lang="en-US" sz="1300" b="0" baseline="0" dirty="0"/>
              <a:t> Media Access Control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07140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4.6 – Wireless Media</a:t>
            </a:r>
          </a:p>
          <a:p>
            <a:r>
              <a:rPr lang="en-US" dirty="0"/>
              <a:t>4.6.1 – Properties of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83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4.6 – Wireless Media</a:t>
            </a:r>
          </a:p>
          <a:p>
            <a:r>
              <a:rPr lang="en-US" dirty="0"/>
              <a:t>4.6.2 - Types of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201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4.6 – Wireless Media</a:t>
            </a:r>
          </a:p>
          <a:p>
            <a:r>
              <a:rPr lang="en-US" dirty="0"/>
              <a:t>4.6.3 – Wireless LAN</a:t>
            </a:r>
          </a:p>
          <a:p>
            <a:r>
              <a:rPr lang="en-US" dirty="0"/>
              <a:t>4.6.4 – Check Your Understanding –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788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65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C3B40C-7774-46A0-8FD7-D0857136B16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92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4.1 – Purpose of the Physical Layer</a:t>
            </a:r>
          </a:p>
          <a:p>
            <a:r>
              <a:rPr lang="en-US" dirty="0"/>
              <a:t>4.1.1 – The Physical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63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4.1 – Purpose of the Physical Layer</a:t>
            </a:r>
          </a:p>
          <a:p>
            <a:r>
              <a:rPr lang="en-US" dirty="0"/>
              <a:t>4.1.2 – The Physical Layer</a:t>
            </a:r>
          </a:p>
          <a:p>
            <a:r>
              <a:rPr lang="en-US" dirty="0"/>
              <a:t>4.1.3 – Check Your Understanding – Purpose of the Physical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2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46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Introduction to Networks v6.0</a:t>
            </a:r>
          </a:p>
          <a:p>
            <a:pPr>
              <a:buFontTx/>
              <a:buNone/>
            </a:pPr>
            <a:r>
              <a:rPr lang="en-US" sz="1300" b="0" dirty="0"/>
              <a:t>Chapter 4:</a:t>
            </a:r>
            <a:r>
              <a:rPr lang="en-US" sz="1300" b="0" baseline="0" dirty="0"/>
              <a:t> Network Access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801736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4.2.1 – Physical Layer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4.2.2 – Physical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5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2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07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154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35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825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72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469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251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084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3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56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156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77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864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519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825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54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828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9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929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65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07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099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335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6190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707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0428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81785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7127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425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924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51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699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99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770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316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337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02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608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134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674363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12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516873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67165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146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01946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73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98165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31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9117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49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9239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497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1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7140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70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4632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6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6869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046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6596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635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684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9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45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9258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78765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732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74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7028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924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8264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29293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4054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41950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6351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13874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1743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66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087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  <a:lvl3pPr marL="914400" indent="-225425">
              <a:buSzPct val="75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0622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125448"/>
      </p:ext>
    </p:extLst>
  </p:cSld>
  <p:clrMapOvr>
    <a:masterClrMapping/>
  </p:clrMapOvr>
  <p:transition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3" y="1797051"/>
            <a:ext cx="8280057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455085"/>
            <a:ext cx="8345488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96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42" Type="http://schemas.openxmlformats.org/officeDocument/2006/relationships/slideLayout" Target="../slideLayouts/slideLayout84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37" Type="http://schemas.openxmlformats.org/officeDocument/2006/relationships/slideLayout" Target="../slideLayouts/slideLayout79.xml"/><Relationship Id="rId40" Type="http://schemas.openxmlformats.org/officeDocument/2006/relationships/slideLayout" Target="../slideLayouts/slideLayout82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38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62.xml"/><Relationship Id="rId41" Type="http://schemas.openxmlformats.org/officeDocument/2006/relationships/slideLayout" Target="../slideLayouts/slideLayout8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 cstate="email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6588371"/>
            <a:ext cx="2285194" cy="17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bg2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AICT012-4-2-NWT-Networking Technologies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6572476"/>
            <a:ext cx="2547257" cy="17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Network Access – Physical Layer</a:t>
            </a:r>
          </a:p>
        </p:txBody>
      </p:sp>
    </p:spTree>
    <p:extLst>
      <p:ext uri="{BB962C8B-B14F-4D97-AF65-F5344CB8AC3E}">
        <p14:creationId xmlns:p14="http://schemas.microsoft.com/office/powerpoint/2010/main" val="110096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  <p:sldLayoutId id="2147484160" r:id="rId15"/>
    <p:sldLayoutId id="2147484161" r:id="rId16"/>
    <p:sldLayoutId id="2147484162" r:id="rId17"/>
    <p:sldLayoutId id="2147484163" r:id="rId18"/>
    <p:sldLayoutId id="2147484164" r:id="rId19"/>
    <p:sldLayoutId id="2147484165" r:id="rId20"/>
    <p:sldLayoutId id="2147484166" r:id="rId21"/>
    <p:sldLayoutId id="2147484167" r:id="rId22"/>
    <p:sldLayoutId id="2147484168" r:id="rId23"/>
    <p:sldLayoutId id="2147484169" r:id="rId24"/>
    <p:sldLayoutId id="2147484170" r:id="rId25"/>
    <p:sldLayoutId id="2147484171" r:id="rId26"/>
    <p:sldLayoutId id="2147484172" r:id="rId27"/>
    <p:sldLayoutId id="2147484173" r:id="rId28"/>
    <p:sldLayoutId id="2147484174" r:id="rId29"/>
    <p:sldLayoutId id="2147484175" r:id="rId30"/>
    <p:sldLayoutId id="2147484176" r:id="rId31"/>
    <p:sldLayoutId id="2147484177" r:id="rId32"/>
    <p:sldLayoutId id="2147484178" r:id="rId33"/>
    <p:sldLayoutId id="2147484179" r:id="rId34"/>
    <p:sldLayoutId id="2147484180" r:id="rId35"/>
    <p:sldLayoutId id="2147484181" r:id="rId36"/>
    <p:sldLayoutId id="2147484182" r:id="rId37"/>
    <p:sldLayoutId id="2147484183" r:id="rId38"/>
    <p:sldLayoutId id="2147484184" r:id="rId39"/>
    <p:sldLayoutId id="2147484185" r:id="rId40"/>
    <p:sldLayoutId id="2147484186" r:id="rId41"/>
    <p:sldLayoutId id="2147484187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 cstate="email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6588371"/>
            <a:ext cx="2285194" cy="17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bg2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AICT012-4-2-NWT-Networking Technologies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6572476"/>
            <a:ext cx="2547257" cy="17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Networking Today</a:t>
            </a:r>
          </a:p>
        </p:txBody>
      </p:sp>
    </p:spTree>
    <p:extLst>
      <p:ext uri="{BB962C8B-B14F-4D97-AF65-F5344CB8AC3E}">
        <p14:creationId xmlns:p14="http://schemas.microsoft.com/office/powerpoint/2010/main" val="33757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  <p:sldLayoutId id="2147484120" r:id="rId18"/>
    <p:sldLayoutId id="2147484121" r:id="rId19"/>
    <p:sldLayoutId id="2147484122" r:id="rId20"/>
    <p:sldLayoutId id="2147484123" r:id="rId21"/>
    <p:sldLayoutId id="2147484124" r:id="rId22"/>
    <p:sldLayoutId id="2147484125" r:id="rId23"/>
    <p:sldLayoutId id="2147484126" r:id="rId24"/>
    <p:sldLayoutId id="2147484127" r:id="rId25"/>
    <p:sldLayoutId id="2147484128" r:id="rId26"/>
    <p:sldLayoutId id="2147484129" r:id="rId27"/>
    <p:sldLayoutId id="2147484130" r:id="rId28"/>
    <p:sldLayoutId id="2147484131" r:id="rId29"/>
    <p:sldLayoutId id="2147484132" r:id="rId30"/>
    <p:sldLayoutId id="2147484133" r:id="rId31"/>
    <p:sldLayoutId id="2147484134" r:id="rId32"/>
    <p:sldLayoutId id="2147484135" r:id="rId33"/>
    <p:sldLayoutId id="2147484136" r:id="rId34"/>
    <p:sldLayoutId id="2147484137" r:id="rId35"/>
    <p:sldLayoutId id="2147484138" r:id="rId36"/>
    <p:sldLayoutId id="2147484139" r:id="rId37"/>
    <p:sldLayoutId id="2147484140" r:id="rId38"/>
    <p:sldLayoutId id="2147484141" r:id="rId39"/>
    <p:sldLayoutId id="2147484142" r:id="rId40"/>
    <p:sldLayoutId id="2147484143" r:id="rId41"/>
    <p:sldLayoutId id="2147484144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7" r:id="rId12"/>
    <p:sldLayoutId id="2147484058" r:id="rId13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6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6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6.xml"/><Relationship Id="rId1" Type="http://schemas.openxmlformats.org/officeDocument/2006/relationships/tags" Target="../tags/tag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86.xml"/><Relationship Id="rId1" Type="http://schemas.openxmlformats.org/officeDocument/2006/relationships/tags" Target="../tags/tag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6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DA169B6B-44D2-481F-469D-F34C64FCD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098" y="2075497"/>
            <a:ext cx="6335902" cy="87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sz="3564" kern="0" dirty="0">
                <a:solidFill>
                  <a:srgbClr val="FFC000"/>
                </a:solidFill>
                <a:latin typeface="+mn-lt"/>
              </a:rPr>
              <a:t>Networking Technologies </a:t>
            </a:r>
          </a:p>
          <a:p>
            <a:pPr eaLnBrk="1" hangingPunct="1">
              <a:lnSpc>
                <a:spcPct val="100000"/>
              </a:lnSpc>
            </a:pPr>
            <a:r>
              <a:rPr lang="en-US" sz="1501" kern="0" dirty="0">
                <a:solidFill>
                  <a:srgbClr val="FFC000"/>
                </a:solidFill>
                <a:latin typeface="+mn-lt"/>
              </a:rPr>
              <a:t>AICT012-4-2 and Version VE3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D1660-44A6-E9A4-BD92-0E14484B1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1686" y="3676009"/>
            <a:ext cx="6415378" cy="1748137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Network Access – Physical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96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309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Physical Layer Standards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8FA508-7561-8C48-9358-A4BB397A0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201" y="1382837"/>
            <a:ext cx="8674142" cy="49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1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Physical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1701312"/>
            <a:ext cx="8280057" cy="3577672"/>
          </a:xfrm>
        </p:spPr>
        <p:txBody>
          <a:bodyPr/>
          <a:lstStyle/>
          <a:p>
            <a:pPr marL="0" indent="0" algn="just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Physical Layer Standards address three functional areas: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Physical Components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Encoding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Signaling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 algn="just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The Physical Components are the hardware devices, media, and other connectors that transmit the signals that represent the bits.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Hardware components like NICs, interfaces and connectors, cable materials, and cable designs are all specified in standards associated with the physical layer.</a:t>
            </a:r>
          </a:p>
        </p:txBody>
      </p:sp>
    </p:spTree>
    <p:extLst>
      <p:ext uri="{BB962C8B-B14F-4D97-AF65-F5344CB8AC3E}">
        <p14:creationId xmlns:p14="http://schemas.microsoft.com/office/powerpoint/2010/main" val="25038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1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Encoding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B373F-3A37-F348-AE55-90901B27B883}"/>
              </a:ext>
            </a:extLst>
          </p:cNvPr>
          <p:cNvSpPr txBox="1"/>
          <p:nvPr/>
        </p:nvSpPr>
        <p:spPr>
          <a:xfrm>
            <a:off x="386863" y="1924050"/>
            <a:ext cx="365601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Encoding converts the stream of bits into a format recognizable by the next device in the network path.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‘coding’ provides predictable patterns that can be recognized by the next device.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Examples of encoding methods include Manchester (shown in the figure), 4B/5B, and 8B/10B.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258416-999A-294E-8E65-12B100E49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2875" y="1827884"/>
            <a:ext cx="4660900" cy="3441700"/>
          </a:xfrm>
        </p:spPr>
      </p:pic>
    </p:spTree>
    <p:extLst>
      <p:ext uri="{BB962C8B-B14F-4D97-AF65-F5344CB8AC3E}">
        <p14:creationId xmlns:p14="http://schemas.microsoft.com/office/powerpoint/2010/main" val="2338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1"/>
            <a:ext cx="4572000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Signaling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B373F-3A37-F348-AE55-90901B27B883}"/>
              </a:ext>
            </a:extLst>
          </p:cNvPr>
          <p:cNvSpPr txBox="1"/>
          <p:nvPr/>
        </p:nvSpPr>
        <p:spPr>
          <a:xfrm>
            <a:off x="207338" y="1681742"/>
            <a:ext cx="405618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signaling method is how the bit values, “1” and “0” are represented on the physical medium.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method of signaling will vary based on the type of medium being used.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69CFD5-4CF5-6F41-84C4-121383F6B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959" y="3622721"/>
            <a:ext cx="4579474" cy="161492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61482A-007E-BE46-BEAF-3DA2CB5B442B}"/>
              </a:ext>
            </a:extLst>
          </p:cNvPr>
          <p:cNvSpPr txBox="1"/>
          <p:nvPr/>
        </p:nvSpPr>
        <p:spPr>
          <a:xfrm>
            <a:off x="302049" y="5366914"/>
            <a:ext cx="386676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Electrical Signals Over Copper Cable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17B433-B0D6-D348-A6BA-E2DE3E28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980" y="355266"/>
            <a:ext cx="5124020" cy="1397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BAD6EB-A82B-CC4A-B7B5-C06FE8DEA4F2}"/>
              </a:ext>
            </a:extLst>
          </p:cNvPr>
          <p:cNvSpPr txBox="1"/>
          <p:nvPr/>
        </p:nvSpPr>
        <p:spPr>
          <a:xfrm>
            <a:off x="4867361" y="1918058"/>
            <a:ext cx="367280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Light Pulses Over Fiber-Optic Cable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B1E1AC-C55C-7B4C-80AC-FDBBEFFFC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361" y="2600455"/>
            <a:ext cx="4160525" cy="31320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9305C5-A24C-804E-9F7C-9668430FDC07}"/>
              </a:ext>
            </a:extLst>
          </p:cNvPr>
          <p:cNvSpPr txBox="1"/>
          <p:nvPr/>
        </p:nvSpPr>
        <p:spPr>
          <a:xfrm>
            <a:off x="5304325" y="5971734"/>
            <a:ext cx="339548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Microwave Signals Over Wireless</a:t>
            </a:r>
          </a:p>
        </p:txBody>
      </p:sp>
    </p:spTree>
    <p:extLst>
      <p:ext uri="{BB962C8B-B14F-4D97-AF65-F5344CB8AC3E}">
        <p14:creationId xmlns:p14="http://schemas.microsoft.com/office/powerpoint/2010/main" val="37886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737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Bandwidth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402092" y="1197202"/>
            <a:ext cx="809490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Bandwidth is the capacity at which a medium can carry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Digital bandwidth measures the amount of data that can flow from one place to another in a given amount of time; how many bits can be transmitted in a second.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Physical media properties, current technologies, and the laws of physics play a role in determining available bandwidth.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3BB6E86-62EB-2348-9F73-08093BACD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0381"/>
              </p:ext>
            </p:extLst>
          </p:nvPr>
        </p:nvGraphicFramePr>
        <p:xfrm>
          <a:off x="309345" y="2984017"/>
          <a:ext cx="8602425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35">
                  <a:extLst>
                    <a:ext uri="{9D8B030D-6E8A-4147-A177-3AD203B41FA5}">
                      <a16:colId xmlns:a16="http://schemas.microsoft.com/office/drawing/2014/main" val="3729139006"/>
                    </a:ext>
                  </a:extLst>
                </a:gridCol>
                <a:gridCol w="1364047">
                  <a:extLst>
                    <a:ext uri="{9D8B030D-6E8A-4147-A177-3AD203B41FA5}">
                      <a16:colId xmlns:a16="http://schemas.microsoft.com/office/drawing/2014/main" val="2623022619"/>
                    </a:ext>
                  </a:extLst>
                </a:gridCol>
                <a:gridCol w="5039943">
                  <a:extLst>
                    <a:ext uri="{9D8B030D-6E8A-4147-A177-3AD203B41FA5}">
                      <a16:colId xmlns:a16="http://schemas.microsoft.com/office/drawing/2014/main" val="1988913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Unit of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Equivalence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6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1 bps = fundamental unit of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Kilobits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1 Kbps = 1,000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3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35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Megabits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1 Mbps = 1,000,000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6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6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Gigabits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1 Gbps – 1,000,000,000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9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0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Terabits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Tbps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1 Tbps = 1,000,000,000,000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12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4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0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4394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Bandwidth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F841D-3C4C-0D41-9A8A-23EC2874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1677866"/>
            <a:ext cx="8280057" cy="3601119"/>
          </a:xfrm>
        </p:spPr>
        <p:txBody>
          <a:bodyPr/>
          <a:lstStyle/>
          <a:p>
            <a:pPr marL="0" indent="0" algn="just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Latency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Amount of time, including delays, for data to travel from one given point to another</a:t>
            </a:r>
          </a:p>
          <a:p>
            <a:pPr marL="0" indent="0" algn="just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Throughput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The measure of the transfer of bits across the media over a given period of time</a:t>
            </a:r>
          </a:p>
          <a:p>
            <a:pPr marL="0" indent="0" algn="just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Goodput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The measure of usable data transferred over a given period of time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Goodput = Throughput - traffic overhead</a:t>
            </a:r>
          </a:p>
        </p:txBody>
      </p:sp>
    </p:spTree>
    <p:extLst>
      <p:ext uri="{BB962C8B-B14F-4D97-AF65-F5344CB8AC3E}">
        <p14:creationId xmlns:p14="http://schemas.microsoft.com/office/powerpoint/2010/main" val="181446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4.2 Physical Layer Characteristics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523133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4.3 Copper Cabling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8534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6337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Characteristics of Copper Cabling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338647"/>
            <a:ext cx="8280057" cy="3505566"/>
          </a:xfrm>
        </p:spPr>
        <p:txBody>
          <a:bodyPr/>
          <a:lstStyle/>
          <a:p>
            <a:pPr marL="0" indent="0" algn="just"/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Copper cabling is the most common type of cabling used in networks today. It is inexpensive, easy to install, and has low resistance to electrical current flow.</a:t>
            </a:r>
          </a:p>
          <a:p>
            <a:pPr marL="0" indent="0" algn="just"/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Limitations: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Attenuation – the longer the electrical signals have to travel, the weaker they get. 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electrical signal is susceptible to interference from two sources, which can distort and corrupt the data signals (Electromagnetic Interference (EMI) and Radio Frequency Interference (RFI) and Crosstalk).</a:t>
            </a:r>
          </a:p>
          <a:p>
            <a:pPr marL="0" indent="0" algn="just"/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Mitigation: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Strict adherence to cable length limits will mitigate attenuation.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Some kinds of copper cable mitigate EMI and RFI by using metallic shielding and grounding.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Some kinds of copper cable mitigate crosstalk by twisting opposing circuit pair wires together.</a:t>
            </a:r>
          </a:p>
        </p:txBody>
      </p:sp>
    </p:spTree>
    <p:extLst>
      <p:ext uri="{BB962C8B-B14F-4D97-AF65-F5344CB8AC3E}">
        <p14:creationId xmlns:p14="http://schemas.microsoft.com/office/powerpoint/2010/main" val="202285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1823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Types of Copper Cabling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2" y="1153660"/>
            <a:ext cx="7467568" cy="54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8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516782" y="850682"/>
            <a:ext cx="6971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680568"/>
              </p:ext>
            </p:extLst>
          </p:nvPr>
        </p:nvGraphicFramePr>
        <p:xfrm>
          <a:off x="290284" y="1669143"/>
          <a:ext cx="8621486" cy="4038671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310743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4310743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3106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Topic Title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Topic Objective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6213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Purpose of the Physical Layer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Describe the purpose and functions of the physical layer in the network.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6213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Physical Layer Characteristics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Describe characteristics of the physical layer.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6213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Copper Cabling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Identify the basic characteristics of copper cabling.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37215"/>
                  </a:ext>
                </a:extLst>
              </a:tr>
              <a:tr h="6213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UTP Cabling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Explain how UTP cable is used in Ethernet networks.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444524"/>
                  </a:ext>
                </a:extLst>
              </a:tr>
              <a:tr h="6213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Fiber-Optic Cabling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Describe fiber optic cabling and its main advantages over other media.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6877670"/>
                  </a:ext>
                </a:extLst>
              </a:tr>
              <a:tr h="6213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Wireless Media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Connect devices using wired and wireless media.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6050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477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C31CAE-F2A8-9644-AE28-6D73094DB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992"/>
          <a:stretch/>
        </p:blipFill>
        <p:spPr>
          <a:xfrm>
            <a:off x="1959426" y="1153660"/>
            <a:ext cx="4936395" cy="26822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1823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Unshielded Twisted Pair (UTP)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A705-AD6D-F040-9963-71FFC072A0AC}"/>
              </a:ext>
            </a:extLst>
          </p:cNvPr>
          <p:cNvSpPr txBox="1"/>
          <p:nvPr/>
        </p:nvSpPr>
        <p:spPr>
          <a:xfrm>
            <a:off x="493486" y="3867831"/>
            <a:ext cx="8360228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UTP is the most common networking media.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Terminated with RJ-45 connectors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Interconnects hosts with intermediary network devices.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Key Characteristics of UTP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outer jacket protects the copper wires from physical damage.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Twisted pairs protect the signal from interference.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Color-coded plastic insulation electrically isolates the wires from each other and identifies each pair.</a:t>
            </a:r>
          </a:p>
        </p:txBody>
      </p:sp>
    </p:spTree>
    <p:extLst>
      <p:ext uri="{BB962C8B-B14F-4D97-AF65-F5344CB8AC3E}">
        <p14:creationId xmlns:p14="http://schemas.microsoft.com/office/powerpoint/2010/main" val="217632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736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Shielded Twisted Pair (STP)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A705-AD6D-F040-9963-71FFC072A0AC}"/>
              </a:ext>
            </a:extLst>
          </p:cNvPr>
          <p:cNvSpPr txBox="1"/>
          <p:nvPr/>
        </p:nvSpPr>
        <p:spPr>
          <a:xfrm>
            <a:off x="653144" y="3524780"/>
            <a:ext cx="8171542" cy="333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Better noise protection than UTP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More expensive than UTP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Harder to install than UTP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Terminated with RJ-45 connectors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Interconnects hosts with intermediary network devices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Key Characteristics of STP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outer jacket protects the copper wires from physical damage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Braided or foil shield provides EMI/RFI protection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Foil shield for each pair of wires provides EMI/RFI protection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Color-coded plastic insulation electrically isolates the wires from each other and identifies each pair</a:t>
            </a:r>
          </a:p>
          <a:p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4FD882-F1AD-1C49-ABA6-6BCF3CF4E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8391" y="1066573"/>
            <a:ext cx="5278124" cy="24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4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995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Coaxial 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2DE77-35D1-784E-B1FC-70E9B4C07BE8}"/>
              </a:ext>
            </a:extLst>
          </p:cNvPr>
          <p:cNvSpPr txBox="1"/>
          <p:nvPr/>
        </p:nvSpPr>
        <p:spPr>
          <a:xfrm>
            <a:off x="212330" y="3440914"/>
            <a:ext cx="8801041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Consists of the following: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Outer cable jacket to prevent minor physical damage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 woven copper braid, or metallic foil, acts as the second wire in the circuit and as a shield for the inner conductor.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 layer of flexible plastic insulation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 copper conductor is used to transmit the electronic signals.</a:t>
            </a:r>
          </a:p>
          <a:p>
            <a:pPr algn="just"/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There are different types of connectors used with coax cable.</a:t>
            </a:r>
          </a:p>
          <a:p>
            <a:pPr algn="just"/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Commonly used in the following situations: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Wireless installations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 attach antennas to wireless devices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Cable internet installations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 customer premises wiring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D7E851-B888-264E-BD9C-00821E90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30" y="1535323"/>
            <a:ext cx="3831613" cy="1176372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850" y="1300832"/>
            <a:ext cx="4028648" cy="1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4.3 Copper Cabling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74994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4.4 UTP Cabling 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31211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49" y="530470"/>
            <a:ext cx="8345488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Properties of UTP Cabling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30" y="3599542"/>
            <a:ext cx="8378199" cy="2638042"/>
          </a:xfrm>
        </p:spPr>
        <p:txBody>
          <a:bodyPr/>
          <a:lstStyle/>
          <a:p>
            <a:pPr marL="0" indent="0" algn="just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UTP has four pairs of color-coded copper wires twisted together and encased in a flexible plastic sheath. No shielding is used. UTP relies on the following properties to limit crosstalk: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Cancellation - Each wire in a pair of wires uses opposite polarity. One wire is negative, the other wire is positive. They are twisted together and the magnetic fields effectively cancel each other and outside EMI/RFI.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Variation in twists per foot in each wire - Each wire is twisted a different amount, which helps prevent crosstalk amongst the wires in the cable.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30FD4-1F3A-1A43-99BD-45B8BE4A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806" y="1366976"/>
            <a:ext cx="3888246" cy="21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1331"/>
            <a:ext cx="5977851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UTP Cabling Standards and Connectors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91" y="1327831"/>
            <a:ext cx="5770460" cy="3676040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Standards for UTP are established by the TIA/EIA. TIA/EIA-568 standardizes elements like: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Cable Types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Cable Lengths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Connectors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Cable Termination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Testing Methods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Electrical standards for copper cabling are established by the IEEE, which rates cable according to its performance. Examples include: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Category 3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Category 5 and 5e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Category 6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226B2-F9C7-5842-91A8-DBB12759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93" y="1223168"/>
            <a:ext cx="3241349" cy="49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0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7" y="581154"/>
            <a:ext cx="8345488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UTP Cabling Standards and Connectors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FD6E4-4BF3-4240-BC13-7B676A9FD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23" y="1589088"/>
            <a:ext cx="1152743" cy="1741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8D7A7-C224-F948-BC38-6EB511F63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326" y="1796342"/>
            <a:ext cx="1503672" cy="12577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CD34FA-9398-864C-9489-136B1105502D}"/>
              </a:ext>
            </a:extLst>
          </p:cNvPr>
          <p:cNvSpPr txBox="1"/>
          <p:nvPr/>
        </p:nvSpPr>
        <p:spPr>
          <a:xfrm>
            <a:off x="1340412" y="3222868"/>
            <a:ext cx="20505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RJ-45 Connector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4EFD8-BA62-954B-B9F2-003C3399F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41" y="3840479"/>
            <a:ext cx="951656" cy="1257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C04399-2672-F14A-9635-7DA0B6F6B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693" y="3840480"/>
            <a:ext cx="1413464" cy="1257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7A183A-435C-AA49-AFFC-BC09395ADF76}"/>
              </a:ext>
            </a:extLst>
          </p:cNvPr>
          <p:cNvSpPr txBox="1"/>
          <p:nvPr/>
        </p:nvSpPr>
        <p:spPr>
          <a:xfrm>
            <a:off x="1372920" y="5183642"/>
            <a:ext cx="15921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RJ-45 Socket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3C858A-2163-CE43-A289-9E5276DE6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234" y="1740198"/>
            <a:ext cx="2571445" cy="1370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8BA4D4-01B8-A344-A17E-4BEDDC8786C3}"/>
              </a:ext>
            </a:extLst>
          </p:cNvPr>
          <p:cNvSpPr txBox="1"/>
          <p:nvPr/>
        </p:nvSpPr>
        <p:spPr>
          <a:xfrm>
            <a:off x="5453584" y="3107452"/>
            <a:ext cx="33457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Poorly terminated UTP cable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0A1867-5D2E-2C4D-B373-E1B6440CA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503" y="3496949"/>
            <a:ext cx="2477950" cy="1347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B19259-8FD8-E143-8B42-4941E201E9F4}"/>
              </a:ext>
            </a:extLst>
          </p:cNvPr>
          <p:cNvSpPr txBox="1"/>
          <p:nvPr/>
        </p:nvSpPr>
        <p:spPr>
          <a:xfrm>
            <a:off x="5453584" y="5183642"/>
            <a:ext cx="35718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Properly terminated UTP cable</a:t>
            </a:r>
          </a:p>
        </p:txBody>
      </p:sp>
    </p:spTree>
    <p:extLst>
      <p:ext uri="{BB962C8B-B14F-4D97-AF65-F5344CB8AC3E}">
        <p14:creationId xmlns:p14="http://schemas.microsoft.com/office/powerpoint/2010/main" val="391209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09" y="303681"/>
            <a:ext cx="8345488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Straight-through and Crossover UTP Cables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4AE6-4974-B345-8143-0F5E351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97" y="1050036"/>
            <a:ext cx="5586059" cy="270671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4DD5F5-2964-1944-91B1-7A3C2EC8B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694524"/>
              </p:ext>
            </p:extLst>
          </p:nvPr>
        </p:nvGraphicFramePr>
        <p:xfrm>
          <a:off x="140937" y="3872866"/>
          <a:ext cx="8872433" cy="2874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702">
                  <a:extLst>
                    <a:ext uri="{9D8B030D-6E8A-4147-A177-3AD203B41FA5}">
                      <a16:colId xmlns:a16="http://schemas.microsoft.com/office/drawing/2014/main" val="2767075972"/>
                    </a:ext>
                  </a:extLst>
                </a:gridCol>
                <a:gridCol w="2826464">
                  <a:extLst>
                    <a:ext uri="{9D8B030D-6E8A-4147-A177-3AD203B41FA5}">
                      <a16:colId xmlns:a16="http://schemas.microsoft.com/office/drawing/2014/main" val="2533726508"/>
                    </a:ext>
                  </a:extLst>
                </a:gridCol>
                <a:gridCol w="3323267">
                  <a:extLst>
                    <a:ext uri="{9D8B030D-6E8A-4147-A177-3AD203B41FA5}">
                      <a16:colId xmlns:a16="http://schemas.microsoft.com/office/drawing/2014/main" val="3265811275"/>
                    </a:ext>
                  </a:extLst>
                </a:gridCol>
              </a:tblGrid>
              <a:tr h="44686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Cable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646199"/>
                  </a:ext>
                </a:extLst>
              </a:tr>
              <a:tr h="44686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Ethernet Straight-through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Both ends T568A or T568B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Host to Network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198789"/>
                  </a:ext>
                </a:extLst>
              </a:tr>
              <a:tr h="55092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Ethernet Crossover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One end T568A, other end T568B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Host-to-Host, Switch-to-Switch, Router-to-Router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03186"/>
                  </a:ext>
                </a:extLst>
              </a:tr>
              <a:tr h="312192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* Considered Legacy due to most NICs using Auto-MDIX to sense cable type and complete connection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894185"/>
                  </a:ext>
                </a:extLst>
              </a:tr>
              <a:tr h="55092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Rollover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Cisco 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</a:rPr>
                        <a:t>Host serial port to Router or Switch Console Port, using an adapter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356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46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10508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Properties of Fiber-Optic Cabling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759561"/>
            <a:ext cx="8320142" cy="350556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Not as common as UTP because of the expense involved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Ideal for some networking scenarios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Transmits data over longer distances at higher bandwidth than any other networking media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Less susceptible to attenuation, and completely immune to EMI/RFI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Made of flexible, extremely thin strands of very pure glass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Uses a laser or LED to encode bits as pulses of light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The fiber-optic cable acts as a wave guide to transmit light between the two ends with minimal signal loss</a:t>
            </a:r>
          </a:p>
        </p:txBody>
      </p:sp>
    </p:spTree>
    <p:extLst>
      <p:ext uri="{BB962C8B-B14F-4D97-AF65-F5344CB8AC3E}">
        <p14:creationId xmlns:p14="http://schemas.microsoft.com/office/powerpoint/2010/main" val="16961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to: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Identify device connectivity options.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Describe the purpose and functions of the physical layer in the network.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Identify the basic characteristics of copper cabling.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Describe fiber-optic cabling and its main advantages over other media.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Describe the purpose and function of the data link layer in preparing communication for transmission on specific media.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Compare the functions of logical topologies and physical topologies.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Describe the basic characteristics of media access control methods on LAN and WAN topologies.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345543" y="826186"/>
            <a:ext cx="45608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572391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142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Types of Fiber Media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5086B-2901-0F41-A9EB-B71B1C482E4F}"/>
              </a:ext>
            </a:extLst>
          </p:cNvPr>
          <p:cNvSpPr txBox="1"/>
          <p:nvPr/>
        </p:nvSpPr>
        <p:spPr>
          <a:xfrm>
            <a:off x="1058882" y="1309098"/>
            <a:ext cx="218842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Single-Mode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ED91E-0D65-D341-8674-40BFA887E49F}"/>
              </a:ext>
            </a:extLst>
          </p:cNvPr>
          <p:cNvSpPr txBox="1"/>
          <p:nvPr/>
        </p:nvSpPr>
        <p:spPr>
          <a:xfrm>
            <a:off x="404037" y="4061176"/>
            <a:ext cx="3517310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Very small core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Uses expensive lasers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Long-distance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69D71-1615-F943-A89B-B8E540C6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6" y="1650731"/>
            <a:ext cx="4198453" cy="2192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F7914-42F0-484B-BB97-EB9EA6A329D7}"/>
              </a:ext>
            </a:extLst>
          </p:cNvPr>
          <p:cNvSpPr txBox="1"/>
          <p:nvPr/>
        </p:nvSpPr>
        <p:spPr>
          <a:xfrm>
            <a:off x="5811041" y="1309485"/>
            <a:ext cx="19848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Multimode Fiber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7D19F-4913-9C4C-95A2-35193F2716BF}"/>
              </a:ext>
            </a:extLst>
          </p:cNvPr>
          <p:cNvSpPr txBox="1"/>
          <p:nvPr/>
        </p:nvSpPr>
        <p:spPr>
          <a:xfrm>
            <a:off x="5032124" y="3958393"/>
            <a:ext cx="4014240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Larger core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Uses less expensive LEDs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LEDs transmit at different angles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Up to 10 Gbps over 550 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DE850-D35E-6A46-911C-7201A131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261" y="1650730"/>
            <a:ext cx="4200103" cy="2188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10E103-DB24-A243-A5CD-29306830B737}"/>
              </a:ext>
            </a:extLst>
          </p:cNvPr>
          <p:cNvSpPr txBox="1"/>
          <p:nvPr/>
        </p:nvSpPr>
        <p:spPr>
          <a:xfrm>
            <a:off x="404037" y="5167165"/>
            <a:ext cx="819276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Dispersion refers to the spreading out of a light pulse over time. Increased dispersion means increased loss of signal strength. MMF has greater dispersion than SMF, with a the maximum cable distance for MMF is 550 meters.</a:t>
            </a:r>
          </a:p>
        </p:txBody>
      </p:sp>
    </p:spTree>
    <p:extLst>
      <p:ext uri="{BB962C8B-B14F-4D97-AF65-F5344CB8AC3E}">
        <p14:creationId xmlns:p14="http://schemas.microsoft.com/office/powerpoint/2010/main" val="27728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1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Fiber-Optic Cabling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076BC-3C2E-CE4F-A6DA-A339E2D4B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790369"/>
            <a:ext cx="8280057" cy="3073946"/>
          </a:xfrm>
        </p:spPr>
        <p:txBody>
          <a:bodyPr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Fiber-optic cabling is now being used in four types of industry:</a:t>
            </a:r>
          </a:p>
          <a:p>
            <a:pPr algn="just"/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Enterprise Networks -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 Used for backbone cabling applications and interconnecting infrastructure devices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Fiber-to-the-Home (FTTH) -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 Used to provide always-on broadband services to homes and small businesses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Long-Haul Networks -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 Used by service providers to connect countries and cities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Submarine Cable Networks -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 Used to provide reliable high-speed, high-capacity solutions capable of surviving in harsh undersea environments at up to transoceanic distances. </a:t>
            </a:r>
          </a:p>
          <a:p>
            <a:pPr algn="just"/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Our focus in this course is the use of fiber within the enterprise.</a:t>
            </a:r>
          </a:p>
          <a:p>
            <a:pPr algn="just"/>
            <a:endParaRPr lang="en-US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3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8" y="551059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Fiber-Optic Connectors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D65F4-B7C3-924E-9B83-6DED04AD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49" y="1601278"/>
            <a:ext cx="2963289" cy="13733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4A587F-DE40-3E49-8A91-EEAED1C33FB7}"/>
              </a:ext>
            </a:extLst>
          </p:cNvPr>
          <p:cNvSpPr txBox="1"/>
          <p:nvPr/>
        </p:nvSpPr>
        <p:spPr>
          <a:xfrm>
            <a:off x="755164" y="2991392"/>
            <a:ext cx="28873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Straight-Tip (ST) Connectors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08FC8-9C53-6F46-BBFE-9EA2FE573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3623705"/>
            <a:ext cx="1923902" cy="15593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58872-CEC9-3244-B967-B0823E20436A}"/>
              </a:ext>
            </a:extLst>
          </p:cNvPr>
          <p:cNvSpPr txBox="1"/>
          <p:nvPr/>
        </p:nvSpPr>
        <p:spPr>
          <a:xfrm>
            <a:off x="239255" y="5258460"/>
            <a:ext cx="403988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Subscriber Connector (SC) Connectors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64F955-27EC-7C4C-AD3C-DBA6ACB9C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826" y="1601278"/>
            <a:ext cx="3825140" cy="12965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FAB514-071E-774B-A4BE-76D1026B088F}"/>
              </a:ext>
            </a:extLst>
          </p:cNvPr>
          <p:cNvSpPr txBox="1"/>
          <p:nvPr/>
        </p:nvSpPr>
        <p:spPr>
          <a:xfrm>
            <a:off x="4518914" y="2964213"/>
            <a:ext cx="449674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Lucent Connector (LC) Simplex Connectors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FA9AAA-D0E3-1B4B-BCE3-E072F4C23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677" y="3623704"/>
            <a:ext cx="3303876" cy="16347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A193B0-64EF-0045-89BD-9F60A6D39A54}"/>
              </a:ext>
            </a:extLst>
          </p:cNvPr>
          <p:cNvSpPr txBox="1"/>
          <p:nvPr/>
        </p:nvSpPr>
        <p:spPr>
          <a:xfrm>
            <a:off x="5238146" y="5224371"/>
            <a:ext cx="353494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Duplex Multimode LC Connectors</a:t>
            </a:r>
          </a:p>
        </p:txBody>
      </p:sp>
    </p:spTree>
    <p:extLst>
      <p:ext uri="{BB962C8B-B14F-4D97-AF65-F5344CB8AC3E}">
        <p14:creationId xmlns:p14="http://schemas.microsoft.com/office/powerpoint/2010/main" val="17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1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 Patch Cords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A587F-DE40-3E49-8A91-EEAED1C33FB7}"/>
              </a:ext>
            </a:extLst>
          </p:cNvPr>
          <p:cNvSpPr txBox="1"/>
          <p:nvPr/>
        </p:nvSpPr>
        <p:spPr>
          <a:xfrm>
            <a:off x="294920" y="4208465"/>
            <a:ext cx="202297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SC-SC MM Patch 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EFFFC-758E-6943-85A1-8D1A08479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23" y="1850461"/>
            <a:ext cx="2261511" cy="22703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92615F-AE90-F847-A154-41C4C44DB535}"/>
              </a:ext>
            </a:extLst>
          </p:cNvPr>
          <p:cNvSpPr txBox="1"/>
          <p:nvPr/>
        </p:nvSpPr>
        <p:spPr>
          <a:xfrm>
            <a:off x="2614244" y="4208465"/>
            <a:ext cx="202297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LC-LC SM Patch Cord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E7CC7-1B3A-0741-AEB9-886AB99D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508" y="1993174"/>
            <a:ext cx="2182453" cy="1742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23C68-87AF-FB41-982B-B6FD2A4EE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985" y="1891971"/>
            <a:ext cx="2096505" cy="20496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CF4337-D9BE-C745-8327-70A85BC3A360}"/>
              </a:ext>
            </a:extLst>
          </p:cNvPr>
          <p:cNvSpPr txBox="1"/>
          <p:nvPr/>
        </p:nvSpPr>
        <p:spPr>
          <a:xfrm>
            <a:off x="4933568" y="4208465"/>
            <a:ext cx="202297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ST-LC MM Patch Cord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C28A5B-B6F5-274E-9424-046DCC31C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101" y="2000257"/>
            <a:ext cx="2124689" cy="19413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289004-FFFB-C642-8A47-A4307F4C63D5}"/>
              </a:ext>
            </a:extLst>
          </p:cNvPr>
          <p:cNvSpPr txBox="1"/>
          <p:nvPr/>
        </p:nvSpPr>
        <p:spPr>
          <a:xfrm>
            <a:off x="6988955" y="4208465"/>
            <a:ext cx="202297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ST-SC SM Patch Cord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F71162-B24B-0449-B572-371479B4D5FA}"/>
              </a:ext>
            </a:extLst>
          </p:cNvPr>
          <p:cNvSpPr/>
          <p:nvPr/>
        </p:nvSpPr>
        <p:spPr>
          <a:xfrm>
            <a:off x="294920" y="5216776"/>
            <a:ext cx="859478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 yellow jacket is for single-mode fiber cables and orange (or aqua) for multimode fiber cables</a:t>
            </a:r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1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479879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 versus Copper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54448-E35D-BC47-BD49-7F9C30521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58" y="1211716"/>
            <a:ext cx="8508828" cy="1197655"/>
          </a:xfrm>
        </p:spPr>
        <p:txBody>
          <a:bodyPr/>
          <a:lstStyle/>
          <a:p>
            <a:pPr marL="0" indent="0" algn="just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Optical fiber is primarily used as backbone cabling for high-traffic, point-to-point connections between data distribution facilities and for the interconnection of buildings in multi-building campuses.</a:t>
            </a:r>
          </a:p>
          <a:p>
            <a:pPr algn="just"/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just"/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A5C7BF-C4C9-B349-B21A-EFF7CBA07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47178"/>
              </p:ext>
            </p:extLst>
          </p:nvPr>
        </p:nvGraphicFramePr>
        <p:xfrm>
          <a:off x="315859" y="2290382"/>
          <a:ext cx="8610427" cy="433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183">
                  <a:extLst>
                    <a:ext uri="{9D8B030D-6E8A-4147-A177-3AD203B41FA5}">
                      <a16:colId xmlns:a16="http://schemas.microsoft.com/office/drawing/2014/main" val="208618587"/>
                    </a:ext>
                  </a:extLst>
                </a:gridCol>
                <a:gridCol w="2814102">
                  <a:extLst>
                    <a:ext uri="{9D8B030D-6E8A-4147-A177-3AD203B41FA5}">
                      <a16:colId xmlns:a16="http://schemas.microsoft.com/office/drawing/2014/main" val="3036265104"/>
                    </a:ext>
                  </a:extLst>
                </a:gridCol>
                <a:gridCol w="3128142">
                  <a:extLst>
                    <a:ext uri="{9D8B030D-6E8A-4147-A177-3AD203B41FA5}">
                      <a16:colId xmlns:a16="http://schemas.microsoft.com/office/drawing/2014/main" val="157215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 fontAlgn="ctr"/>
                      <a:r>
                        <a:rPr lang="en-US" b="1" dirty="0">
                          <a:effectLst/>
                          <a:latin typeface="Century Gothic" panose="020B0502020202020204" pitchFamily="34" charset="0"/>
                        </a:rPr>
                        <a:t>Implementation Issues</a:t>
                      </a:r>
                      <a:endParaRPr lang="en-US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1" dirty="0">
                          <a:effectLst/>
                          <a:latin typeface="Century Gothic" panose="020B0502020202020204" pitchFamily="34" charset="0"/>
                        </a:rPr>
                        <a:t>UTP Cabling</a:t>
                      </a:r>
                      <a:endParaRPr lang="en-US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1" dirty="0">
                          <a:effectLst/>
                          <a:latin typeface="Century Gothic" panose="020B0502020202020204" pitchFamily="34" charset="0"/>
                        </a:rPr>
                        <a:t>Fiber-Optic Cabling</a:t>
                      </a:r>
                      <a:endParaRPr lang="en-US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86313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Bandwidth supported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 Mb/s - 10 Gb/s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 Mb/s - 100 Gb/s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1423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Distance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Relatively short (1 - 100 meters)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Relatively long ( 1 - 100,000 meters)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13528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Immunity to EMI and RFI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Low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High (Completely immune)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96071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Immunity to electrical hazards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Low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High (Completely immune)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7643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Media and connector costs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Lowest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Highest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21883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Installation skills required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Lowest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Highest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85691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Safety precautions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Lowest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Highest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497517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65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4.5 Fiber Optic Cabling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1665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4.6 Wireless Media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511785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552451"/>
            <a:ext cx="8345488" cy="731837"/>
          </a:xfrm>
        </p:spPr>
        <p:txBody>
          <a:bodyPr/>
          <a:lstStyle/>
          <a:p>
            <a:r>
              <a:rPr lang="en-US" sz="1600" dirty="0"/>
              <a:t>Wireless Media</a:t>
            </a:r>
            <a:br>
              <a:rPr lang="en-US" dirty="0"/>
            </a:br>
            <a:r>
              <a:rPr lang="en-US" sz="2400" dirty="0"/>
              <a:t>Properties of Wireless Media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C66286-CFA0-104C-B29B-89853AF7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20" y="1487488"/>
            <a:ext cx="8280057" cy="3934431"/>
          </a:xfrm>
        </p:spPr>
        <p:txBody>
          <a:bodyPr/>
          <a:lstStyle/>
          <a:p>
            <a:pPr marL="0" indent="0" algn="just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It carries electromagnetic signals representing binary digits using radio or microwave frequencies. This provides the greatest mobility option. Wireless connection numbers continue to increase.</a:t>
            </a:r>
          </a:p>
          <a:p>
            <a:pPr marL="0" indent="0" algn="just"/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 algn="just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Some of the limitations of wireless:</a:t>
            </a:r>
          </a:p>
          <a:p>
            <a:pPr marL="358835" lvl="1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Coverage area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 - Effective coverage can be significantly impacted by the physical characteristics of the deployment location.</a:t>
            </a:r>
          </a:p>
          <a:p>
            <a:pPr marL="358835" lvl="1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Interference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 - Wireless is susceptible to interference and can be disrupted by many common devices.</a:t>
            </a:r>
          </a:p>
          <a:p>
            <a:pPr marL="358835" lvl="1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Security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 - Wireless communication coverage requires no access to a physical strand of media, so anyone can gain access to the transmission.</a:t>
            </a:r>
          </a:p>
          <a:p>
            <a:pPr marL="358835" lvl="1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Shared medium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 - WLANs operate in half-duplex, which means only one device can send or receive at a time. Many users accessing the WLAN simultaneously results in reduced bandwidth for each user.</a:t>
            </a:r>
          </a:p>
        </p:txBody>
      </p:sp>
    </p:spTree>
    <p:extLst>
      <p:ext uri="{BB962C8B-B14F-4D97-AF65-F5344CB8AC3E}">
        <p14:creationId xmlns:p14="http://schemas.microsoft.com/office/powerpoint/2010/main" val="121918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479880"/>
            <a:ext cx="8345488" cy="731837"/>
          </a:xfrm>
        </p:spPr>
        <p:txBody>
          <a:bodyPr/>
          <a:lstStyle/>
          <a:p>
            <a:r>
              <a:rPr lang="en-US" sz="1600" dirty="0"/>
              <a:t>Wireless Media</a:t>
            </a:r>
            <a:br>
              <a:rPr lang="en-US" dirty="0"/>
            </a:br>
            <a:r>
              <a:rPr lang="en-US" sz="2400" dirty="0"/>
              <a:t>Types of Wireless Media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98538-A3BD-9F47-9419-316666EE7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06" y="1324988"/>
            <a:ext cx="8424241" cy="4094687"/>
          </a:xfrm>
        </p:spPr>
        <p:txBody>
          <a:bodyPr/>
          <a:lstStyle/>
          <a:p>
            <a:pPr marL="0" algn="just">
              <a:spcBef>
                <a:spcPts val="0"/>
              </a:spcBef>
            </a:pPr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The IEEE and telecommunications industry standards for wireless data communications</a:t>
            </a:r>
          </a:p>
          <a:p>
            <a:pPr marL="0" algn="just">
              <a:spcBef>
                <a:spcPts val="0"/>
              </a:spcBef>
            </a:pPr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cover both the data link and physical layers. In each of these standards, physical layer</a:t>
            </a:r>
          </a:p>
          <a:p>
            <a:pPr marL="0" algn="just">
              <a:spcBef>
                <a:spcPts val="0"/>
              </a:spcBef>
            </a:pPr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specifications dictate: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Data to radio signal encoding methods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Frequency and power of transmission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Signal reception and decoding requirements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Antenna design and construction</a:t>
            </a:r>
          </a:p>
          <a:p>
            <a:pPr algn="just"/>
            <a:endParaRPr lang="en-US" sz="17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Wireless Standards: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Wi-Fi (IEEE 802.11) </a:t>
            </a:r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- Wireless LAN (WLAN) technology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Bluetooth (IEEE 802.15) </a:t>
            </a:r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- Wireless Personal Area network (WPAN) standard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WiMAX (IEEE 802.16) </a:t>
            </a:r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- Uses a point-to-multipoint topology to provide broadband wireless access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Zigbee (IEEE 802.15.4) </a:t>
            </a:r>
            <a:r>
              <a:rPr lang="en-US" sz="1700" dirty="0">
                <a:solidFill>
                  <a:srgbClr val="000000"/>
                </a:solidFill>
                <a:latin typeface="Century Gothic" panose="020B0502020202020204" pitchFamily="34" charset="0"/>
              </a:rPr>
              <a:t>- Low data-rate, low power-consumption communications, primarily for Internet of Things (IoT)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1377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566965"/>
            <a:ext cx="8345488" cy="731837"/>
          </a:xfrm>
        </p:spPr>
        <p:txBody>
          <a:bodyPr/>
          <a:lstStyle/>
          <a:p>
            <a:r>
              <a:rPr lang="en-US" sz="1600" dirty="0"/>
              <a:t>Wireless Media</a:t>
            </a:r>
            <a:br>
              <a:rPr lang="en-US" dirty="0"/>
            </a:br>
            <a:r>
              <a:rPr lang="en-US" sz="2400" dirty="0"/>
              <a:t>Wireless 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874280-9EA6-0242-8034-EC3F27C9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177" y="1444294"/>
            <a:ext cx="8280057" cy="3544404"/>
          </a:xfrm>
        </p:spPr>
        <p:txBody>
          <a:bodyPr/>
          <a:lstStyle/>
          <a:p>
            <a:pPr marL="0" indent="0"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In general, a Wireless LAN (WLAN) requires the following devices: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Wireless Access Point (AP) 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- Concentrate wireless signals from users and connect to the existing copper-based network infrastructure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Wireless NIC Adapters 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- Provide wireless communications capability to network hosts</a:t>
            </a:r>
          </a:p>
          <a:p>
            <a:pPr marL="0" indent="0" algn="just"/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There are a number of WLAN standards. When purchasing WLAN equipment, ensure compatibility, and interoperability.</a:t>
            </a:r>
          </a:p>
          <a:p>
            <a:pPr marL="0" indent="0" algn="just"/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Network Administrators must develop and apply stringent security policies and processes to protect WLANs from unauthorized access and damage.</a:t>
            </a:r>
          </a:p>
        </p:txBody>
      </p:sp>
    </p:spTree>
    <p:extLst>
      <p:ext uri="{BB962C8B-B14F-4D97-AF65-F5344CB8AC3E}">
        <p14:creationId xmlns:p14="http://schemas.microsoft.com/office/powerpoint/2010/main" val="11793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</a:t>
            </a:r>
            <a:r>
              <a:rPr lang="en-US" altLang="en-US" sz="2000" b="1">
                <a:solidFill>
                  <a:srgbClr val="990000"/>
                </a:solidFill>
                <a:latin typeface="Century Gothic" panose="020B0502020202020204" pitchFamily="34" charset="0"/>
              </a:rPr>
              <a:t>exams</a:t>
            </a:r>
            <a:r>
              <a:rPr lang="en-US" altLang="en-US" sz="2000" b="1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altLang="en-US" sz="2000" b="1" dirty="0">
              <a:latin typeface="Century Gothic" panose="020B0502020202020204" pitchFamily="34" charset="0"/>
            </a:endParaRPr>
          </a:p>
          <a:p>
            <a:r>
              <a:rPr lang="en-US" altLang="en-US" sz="1600" dirty="0">
                <a:latin typeface="Century Gothic" panose="020B0502020202020204" pitchFamily="34" charset="0"/>
              </a:rPr>
              <a:t>Network Interface Cards</a:t>
            </a:r>
          </a:p>
          <a:p>
            <a:r>
              <a:rPr lang="en-US" altLang="en-US" sz="1600" dirty="0">
                <a:latin typeface="Century Gothic" panose="020B0502020202020204" pitchFamily="34" charset="0"/>
              </a:rPr>
              <a:t>Unshielded Twisted Pair / Shielded Twisted Pair</a:t>
            </a:r>
          </a:p>
          <a:p>
            <a:r>
              <a:rPr lang="en-US" altLang="en-US" sz="1600" dirty="0">
                <a:latin typeface="Century Gothic" panose="020B0502020202020204" pitchFamily="34" charset="0"/>
              </a:rPr>
              <a:t>Crossover and Straight Through</a:t>
            </a:r>
          </a:p>
          <a:p>
            <a:r>
              <a:rPr lang="en-US" altLang="en-US" sz="1600" dirty="0">
                <a:latin typeface="Century Gothic" panose="020B0502020202020204" pitchFamily="34" charset="0"/>
              </a:rPr>
              <a:t>Fiber Optic</a:t>
            </a:r>
          </a:p>
          <a:p>
            <a:r>
              <a:rPr lang="en-US" altLang="en-US" sz="1600" dirty="0">
                <a:latin typeface="Century Gothic" panose="020B0502020202020204" pitchFamily="34" charset="0"/>
              </a:rPr>
              <a:t>Wireless media – </a:t>
            </a:r>
            <a:r>
              <a:rPr lang="en-US" altLang="en-US" sz="1600" dirty="0" err="1">
                <a:latin typeface="Century Gothic" panose="020B0502020202020204" pitchFamily="34" charset="0"/>
              </a:rPr>
              <a:t>WiFi</a:t>
            </a:r>
            <a:r>
              <a:rPr lang="en-US" altLang="en-US" sz="1600" dirty="0">
                <a:latin typeface="Century Gothic" panose="020B0502020202020204" pitchFamily="34" charset="0"/>
              </a:rPr>
              <a:t>, Bluetooth, </a:t>
            </a:r>
            <a:r>
              <a:rPr lang="en-US" altLang="en-US" sz="1600" dirty="0" err="1">
                <a:latin typeface="Century Gothic" panose="020B0502020202020204" pitchFamily="34" charset="0"/>
              </a:rPr>
              <a:t>WiMAX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r>
              <a:rPr lang="en-US" sz="1600" dirty="0">
                <a:latin typeface="Century Gothic" panose="020B0502020202020204" pitchFamily="34" charset="0"/>
              </a:rPr>
              <a:t>Wireless LAN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95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4.6 Wireless Media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4121480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109" y="1799771"/>
            <a:ext cx="8733677" cy="4666136"/>
          </a:xfrm>
        </p:spPr>
        <p:txBody>
          <a:bodyPr/>
          <a:lstStyle/>
          <a:p>
            <a:pPr algn="just"/>
            <a:r>
              <a:rPr lang="en-US" sz="2000" dirty="0">
                <a:latin typeface="Century Gothic" panose="020B0502020202020204" pitchFamily="34" charset="0"/>
              </a:rPr>
              <a:t>Refer to Quiz - Chapter 4 in Cisco Networking Academy platform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u="sng" dirty="0">
                <a:solidFill>
                  <a:schemeClr val="bg2"/>
                </a:solidFill>
              </a:rPr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2334810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Explain how physical layer protocols and services support communications across data networks.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Build a simple network using the appropriate media.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Explain how the Data Link layer supports communications across data networks.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Compare media access control techniques and logical topologies used in networks.</a:t>
            </a:r>
          </a:p>
          <a:p>
            <a:pPr algn="just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71751" y="744992"/>
            <a:ext cx="601639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28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7650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29081" y="846381"/>
            <a:ext cx="5967119" cy="52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097315" y="26924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159170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Data Link Layer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001791" y="671748"/>
            <a:ext cx="4764867" cy="52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67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121858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036819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9" descr="Cisco_WHT_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19375"/>
            <a:ext cx="24003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70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pPr algn="ctr" eaLnBrk="0" hangingPunct="0">
              <a:lnSpc>
                <a:spcPct val="90000"/>
              </a:lnSpc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25382621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25421" cy="164056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4.1 Purpose of the Physical Layer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2451"/>
            <a:ext cx="8345488" cy="731837"/>
          </a:xfrm>
        </p:spPr>
        <p:txBody>
          <a:bodyPr/>
          <a:lstStyle/>
          <a:p>
            <a:r>
              <a:rPr lang="en-US" sz="1600" dirty="0"/>
              <a:t>Purpose of the Physical Layer</a:t>
            </a:r>
            <a:br>
              <a:rPr lang="en-US" dirty="0"/>
            </a:br>
            <a:r>
              <a:rPr lang="en-US" sz="2400" dirty="0"/>
              <a:t>The Physical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712669"/>
            <a:ext cx="8280057" cy="307394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Before any network communications can occur, a physical connection to a local network must be established.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connection could be wired or wireless, depending on the setup of the network.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generally applies whether you are considering a corporate office or a home.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 Network Interface Card (NIC) connects a device to the network.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Some devices may have just one NIC, while others may have multiple NICs (Wired and/or Wireless, for example).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Not all physical connections offer the same level of performance.</a:t>
            </a:r>
          </a:p>
        </p:txBody>
      </p:sp>
    </p:spTree>
    <p:extLst>
      <p:ext uri="{BB962C8B-B14F-4D97-AF65-F5344CB8AC3E}">
        <p14:creationId xmlns:p14="http://schemas.microsoft.com/office/powerpoint/2010/main" val="259508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1"/>
            <a:ext cx="8345488" cy="731837"/>
          </a:xfrm>
        </p:spPr>
        <p:txBody>
          <a:bodyPr/>
          <a:lstStyle/>
          <a:p>
            <a:r>
              <a:rPr lang="en-US" sz="1600" dirty="0"/>
              <a:t>Purpose of the Physical Layer</a:t>
            </a:r>
            <a:br>
              <a:rPr lang="en-US" dirty="0"/>
            </a:br>
            <a:r>
              <a:rPr lang="en-US" sz="2400" dirty="0"/>
              <a:t>The Physical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712669"/>
            <a:ext cx="3401475" cy="352804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Transports bits across the network media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Accepts a complete frame from the Data Link Layer and encodes it as a series of signals that are transmitted to the local media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is the last step in the encapsulation process.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next device in the path to the destination receives the bits and re-encapsulates the frame, then decides what to do with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F563E-E612-FF49-AA84-F8F590494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8" t="4582" r="4473"/>
          <a:stretch/>
        </p:blipFill>
        <p:spPr>
          <a:xfrm>
            <a:off x="4049485" y="1611085"/>
            <a:ext cx="4963887" cy="30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4.1 Purpose of the </a:t>
            </a:r>
            <a:r>
              <a:rPr lang="en-US"/>
              <a:t>Physical Layer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35082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4.2 Physical Layer Characteristics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93718"/>
      </p:ext>
    </p:extLst>
  </p:cSld>
  <p:clrMapOvr>
    <a:masterClrMapping/>
  </p:clrMapOvr>
  <p:transition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819517321244184198FCFAB842BC7" ma:contentTypeVersion="2" ma:contentTypeDescription="Create a new document." ma:contentTypeScope="" ma:versionID="7183044b46c852002003ca7d8fa126e2">
  <xsd:schema xmlns:xsd="http://www.w3.org/2001/XMLSchema" xmlns:xs="http://www.w3.org/2001/XMLSchema" xmlns:p="http://schemas.microsoft.com/office/2006/metadata/properties" xmlns:ns2="4d007345-75e0-43f1-971e-037a41bc0b74" targetNamespace="http://schemas.microsoft.com/office/2006/metadata/properties" ma:root="true" ma:fieldsID="e834d1fd24cf36ba3cc596628463c69b" ns2:_="">
    <xsd:import namespace="4d007345-75e0-43f1-971e-037a41bc0b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007345-75e0-43f1-971e-037a41bc0b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ED7EDA-85A0-48BB-AE83-54C94525396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F466FF3-49FD-470A-8166-788EB0B69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007345-75e0-43f1-971e-037a41bc0b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7E1B11-10C5-45B4-9B3E-0C543B6B58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25616</TotalTime>
  <Pages>28</Pages>
  <Words>2993</Words>
  <Application>Microsoft Office PowerPoint</Application>
  <PresentationFormat>On-screen Show (4:3)</PresentationFormat>
  <Paragraphs>444</Paragraphs>
  <Slides>46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Century Gothic</vt:lpstr>
      <vt:lpstr>Courier New</vt:lpstr>
      <vt:lpstr>Montserrat</vt:lpstr>
      <vt:lpstr>PT Sans</vt:lpstr>
      <vt:lpstr>Wingdings</vt:lpstr>
      <vt:lpstr>2_UCTI-Template-foundation-level</vt:lpstr>
      <vt:lpstr>1_UCTI-Template-foundation-level</vt:lpstr>
      <vt:lpstr>NetAcad-4F_PPT-WHT_060408</vt:lpstr>
      <vt:lpstr>PowerPoint Presentation</vt:lpstr>
      <vt:lpstr>Topic &amp; Structure of The Lesson</vt:lpstr>
      <vt:lpstr>Learning Outcomes</vt:lpstr>
      <vt:lpstr>Key Terms You Must Be Able To Use</vt:lpstr>
      <vt:lpstr>4.1 Purpose of the Physical Layer</vt:lpstr>
      <vt:lpstr>Purpose of the Physical Layer The Physical Connection</vt:lpstr>
      <vt:lpstr>Purpose of the Physical Layer The Physical Layer</vt:lpstr>
      <vt:lpstr>Check your understanding – 4.1 Purpose of the Physical Layer</vt:lpstr>
      <vt:lpstr>4.2 Physical Layer Characteristics</vt:lpstr>
      <vt:lpstr>Physical Layer Characteristics Physical Layer Standards</vt:lpstr>
      <vt:lpstr>Physical Layer Characteristics Physical Components</vt:lpstr>
      <vt:lpstr>Physical Layer Characteristics Encoding</vt:lpstr>
      <vt:lpstr>Physical Layer Characteristics Signaling</vt:lpstr>
      <vt:lpstr>Physical Layer Characteristics Bandwidth</vt:lpstr>
      <vt:lpstr>Physical Layer Characteristics Bandwidth Terminology</vt:lpstr>
      <vt:lpstr>Check your understanding – 4.2 Physical Layer Characteristics</vt:lpstr>
      <vt:lpstr>4.3 Copper Cabling</vt:lpstr>
      <vt:lpstr>Copper Cabling Characteristics of Copper Cabling</vt:lpstr>
      <vt:lpstr>Copper Cabling Types of Copper Cabling</vt:lpstr>
      <vt:lpstr>Copper Cabling Unshielded Twisted Pair (UTP)</vt:lpstr>
      <vt:lpstr>Copper Cabling Shielded Twisted Pair (STP)</vt:lpstr>
      <vt:lpstr>Copper Cabling Coaxial Cable</vt:lpstr>
      <vt:lpstr>Check your understanding – 4.3 Copper Cabling</vt:lpstr>
      <vt:lpstr>4.4 UTP Cabling </vt:lpstr>
      <vt:lpstr>UTP Cabling Properties of UTP Cabling</vt:lpstr>
      <vt:lpstr>UTP Cabling UTP Cabling Standards and Connectors</vt:lpstr>
      <vt:lpstr>UTP Cabling UTP Cabling Standards and Connectors (Cont.)</vt:lpstr>
      <vt:lpstr>UTP Cabling Straight-through and Crossover UTP Cables </vt:lpstr>
      <vt:lpstr>Fiber-Optic Cabling Properties of Fiber-Optic Cabling</vt:lpstr>
      <vt:lpstr>Fiber-Optic Cabling Types of Fiber Media</vt:lpstr>
      <vt:lpstr>Fiber-Optic Cabling Fiber-Optic Cabling Usage</vt:lpstr>
      <vt:lpstr>Fiber-Optic Cabling Fiber-Optic Connectors</vt:lpstr>
      <vt:lpstr>Fiber-Optic Cabling Fiber Patch Cords</vt:lpstr>
      <vt:lpstr>Fiber-Optic Cabling Fiber versus Copper</vt:lpstr>
      <vt:lpstr>Check your understanding – 4.5 Fiber Optic Cabling</vt:lpstr>
      <vt:lpstr>4.6 Wireless Media</vt:lpstr>
      <vt:lpstr>Wireless Media Properties of Wireless Media</vt:lpstr>
      <vt:lpstr>Wireless Media Types of Wireless Media</vt:lpstr>
      <vt:lpstr>Wireless Media Wireless LAN</vt:lpstr>
      <vt:lpstr>Check your understanding – 4.6 Wireless Media</vt:lpstr>
      <vt:lpstr>Quick Review Question</vt:lpstr>
      <vt:lpstr>PowerPoint Presentation</vt:lpstr>
      <vt:lpstr>Question and Answer Session</vt:lpstr>
      <vt:lpstr>What we will cover next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Salmiah Amin</cp:lastModifiedBy>
  <cp:revision>941</cp:revision>
  <cp:lastPrinted>1999-01-27T00:54:54Z</cp:lastPrinted>
  <dcterms:created xsi:type="dcterms:W3CDTF">2006-10-23T15:07:30Z</dcterms:created>
  <dcterms:modified xsi:type="dcterms:W3CDTF">2024-12-08T14:18:03Z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0x01010016D819517321244184198FCFAB842BC7</vt:lpwstr>
  </property>
</Properties>
</file>